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0"/>
  </p:notesMasterIdLst>
  <p:sldIdLst>
    <p:sldId id="859" r:id="rId2"/>
    <p:sldId id="1009" r:id="rId3"/>
    <p:sldId id="1047" r:id="rId4"/>
    <p:sldId id="1010" r:id="rId5"/>
    <p:sldId id="1048" r:id="rId6"/>
    <p:sldId id="1011" r:id="rId7"/>
    <p:sldId id="1012" r:id="rId8"/>
    <p:sldId id="1014" r:id="rId9"/>
    <p:sldId id="1016" r:id="rId10"/>
    <p:sldId id="1017" r:id="rId11"/>
    <p:sldId id="1018" r:id="rId12"/>
    <p:sldId id="1020" r:id="rId13"/>
    <p:sldId id="1021" r:id="rId14"/>
    <p:sldId id="1049" r:id="rId15"/>
    <p:sldId id="1022" r:id="rId16"/>
    <p:sldId id="1023" r:id="rId17"/>
    <p:sldId id="1024" r:id="rId18"/>
    <p:sldId id="1025" r:id="rId19"/>
    <p:sldId id="1027" r:id="rId20"/>
    <p:sldId id="1028" r:id="rId21"/>
    <p:sldId id="1029" r:id="rId22"/>
    <p:sldId id="1030" r:id="rId23"/>
    <p:sldId id="1031" r:id="rId24"/>
    <p:sldId id="1032" r:id="rId25"/>
    <p:sldId id="1033" r:id="rId26"/>
    <p:sldId id="1034" r:id="rId27"/>
    <p:sldId id="1035" r:id="rId28"/>
    <p:sldId id="1036" r:id="rId29"/>
    <p:sldId id="1037" r:id="rId30"/>
    <p:sldId id="1038" r:id="rId31"/>
    <p:sldId id="1039" r:id="rId32"/>
    <p:sldId id="1040" r:id="rId33"/>
    <p:sldId id="1041" r:id="rId34"/>
    <p:sldId id="1042" r:id="rId35"/>
    <p:sldId id="1043" r:id="rId36"/>
    <p:sldId id="1045" r:id="rId37"/>
    <p:sldId id="1046" r:id="rId38"/>
    <p:sldId id="1050" r:id="rId39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实验班提优训练六年级上册英语外研版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2025/6/30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13114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600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第六模块提优测评卷</a:t>
            </a:r>
            <a:endParaRPr lang="en-US" altLang="zh-CN" sz="6000" dirty="0">
              <a:solidFill>
                <a:srgbClr val="70AD47">
                  <a:lumMod val="75000"/>
                </a:srgbClr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26297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Tom is from ________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America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Canada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China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Tom thinks using chopsticks is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easy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difficult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not bad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63588" y="865287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963588" y="3437193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438498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26297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has Tom got?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A kite and some stamps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A knife and fork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A TV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Where does Tom want to visit next year?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China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the US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The UK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48730" y="889670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948730" y="3449384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603052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60019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Tom wants to find a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 friend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football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pen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basketball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54063" y="870620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485817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34831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笔试部分</a:t>
            </a: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70</a:t>
            </a: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五、 选出每组中不同类的一项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140835" algn="l"/>
                <a:tab pos="675132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pen	B. pencil	C. books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140835" algn="l"/>
                <a:tab pos="675132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London	B. New York	C. Canada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140835" algn="l"/>
                <a:tab pos="675132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comes	B. visit	C. has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140835" algn="l"/>
                <a:tab pos="675132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send	B. write	C. letter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140835" algn="l"/>
                <a:tab pos="675132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but	B. and	C. near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29680" y="2161431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929680" y="2770975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929680" y="4099962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929680" y="4704193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950518" y="3450083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633352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六、 根据首字母提示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补全句子。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 you got a book about the w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like flying kites. I o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fly a kite in the park in spring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d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me to fly a kite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have got a knife and f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 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live in Japan but I’m not J________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504284" y="1528217"/>
            <a:ext cx="82266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/>
              <a:t>orld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3776092" y="2169959"/>
            <a:ext cx="78418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/>
              <a:t>ften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1494238" y="2805571"/>
            <a:ext cx="120257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/>
              <a:t>ifficult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4078982" y="3445183"/>
            <a:ext cx="72327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/>
              <a:t>ork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4702432" y="4033185"/>
            <a:ext cx="140134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/>
              <a:t>apanese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613736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七、 用所给单词的适当形式填空。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want to go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swim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 my best friend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have got a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Japan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kite. It’s nice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mother often ________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teach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 at home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I’d like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pen friend in China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can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send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some English stamps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2600722" y="1476400"/>
            <a:ext cx="176202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swimming</a:t>
            </a:r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2523381" y="2130480"/>
            <a:ext cx="158088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Japanese</a:t>
            </a:r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3348077" y="2822660"/>
            <a:ext cx="130035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teaches</a:t>
            </a:r>
            <a:endParaRPr lang="zh-CN" altLang="en-US"/>
          </a:p>
        </p:txBody>
      </p:sp>
      <p:sp>
        <p:nvSpPr>
          <p:cNvPr id="20" name="矩形 19"/>
          <p:cNvSpPr/>
          <p:nvPr/>
        </p:nvSpPr>
        <p:spPr>
          <a:xfrm>
            <a:off x="1896260" y="3452034"/>
            <a:ext cx="129234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to have</a:t>
            </a:r>
            <a:endParaRPr lang="zh-CN" altLang="en-US"/>
          </a:p>
        </p:txBody>
      </p:sp>
      <p:sp>
        <p:nvSpPr>
          <p:cNvPr id="22" name="矩形 21"/>
          <p:cNvSpPr/>
          <p:nvPr/>
        </p:nvSpPr>
        <p:spPr>
          <a:xfrm>
            <a:off x="1678253" y="4093761"/>
            <a:ext cx="88357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send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302992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6" grpId="0"/>
      <p:bldP spid="18" grpId="0"/>
      <p:bldP spid="20" grpId="0"/>
      <p:bldP spid="2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八、 单项选择。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 spc="-8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pc="-8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pc="-8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pc="-8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pc="-8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pc="-8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 brother ________ lots of stamps and he likes collecting stamps</a:t>
            </a:r>
            <a:r>
              <a:rPr lang="en-US" altLang="zh-CN" spc="-8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pc="-8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5295900" algn="l"/>
                <a:tab pos="6750050" algn="l"/>
                <a:tab pos="85248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have	B. have got	C. has got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295900" algn="l"/>
                <a:tab pos="6750050" algn="l"/>
                <a:tab pos="85248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pen friend ________ she will write ________ me soon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5295900" algn="l"/>
                <a:tab pos="6750050" algn="l"/>
                <a:tab pos="85248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say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	B. says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	C. says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endParaRPr lang="en-US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/>
            <a:r>
              <a:rPr lang="zh-CN" altLang="zh-CN" spc="-90"/>
              <a:t>（　　）</a:t>
            </a:r>
            <a:r>
              <a:rPr lang="en-US" altLang="zh-CN" spc="-90"/>
              <a:t>3.My sister has got a piano ________ she often plays it with our mum.</a:t>
            </a:r>
            <a:endParaRPr lang="zh-CN" altLang="zh-CN" spc="-90"/>
          </a:p>
          <a:p>
            <a:pPr hangingPunct="0"/>
            <a:r>
              <a:rPr lang="en-US" altLang="zh-CN" smtClean="0"/>
              <a:t>                    A</a:t>
            </a:r>
            <a:r>
              <a:rPr lang="en-US" altLang="zh-CN"/>
              <a:t>. </a:t>
            </a:r>
            <a:r>
              <a:rPr lang="en-US" altLang="zh-CN" smtClean="0"/>
              <a:t>but                              B</a:t>
            </a:r>
            <a:r>
              <a:rPr lang="en-US" altLang="zh-CN"/>
              <a:t>. </a:t>
            </a:r>
            <a:r>
              <a:rPr lang="en-US" altLang="zh-CN" smtClean="0"/>
              <a:t>and                          C</a:t>
            </a:r>
            <a:r>
              <a:rPr lang="en-US" altLang="zh-CN"/>
              <a:t>. </a:t>
            </a:r>
            <a:r>
              <a:rPr lang="en-US" altLang="zh-CN" smtClean="0"/>
              <a:t>or</a:t>
            </a:r>
            <a:endParaRPr lang="zh-CN" altLang="zh-CN"/>
          </a:p>
        </p:txBody>
      </p:sp>
      <p:sp>
        <p:nvSpPr>
          <p:cNvPr id="4" name="矩形 3"/>
          <p:cNvSpPr/>
          <p:nvPr/>
        </p:nvSpPr>
        <p:spPr>
          <a:xfrm>
            <a:off x="929680" y="1518692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929680" y="2792834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929680" y="4066976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671419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89286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 you got a knife ________ fork ________chopsticks?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5200650" algn="l"/>
                <a:tab pos="84296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and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	B. and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or	C. or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200650" algn="l"/>
                <a:tab pos="84296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also go swimming and ride ________ horses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5200650" algn="l"/>
                <a:tab pos="84296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us	B. ours	C. our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200650" algn="l"/>
                <a:tab pos="84296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can’t play football. It’s ________ for me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5200650" algn="l"/>
                <a:tab pos="84296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difficult	B. easy	C. clever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29680" y="2169330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950518" y="874812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950518" y="3404155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479886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I’m from China. I use ________ to have rice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5467350" algn="l"/>
                <a:tab pos="6750050" algn="l"/>
                <a:tab pos="842962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chopsticks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fork		C. knife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67350" algn="l"/>
                <a:tab pos="6750050" algn="l"/>
                <a:tab pos="842962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is our English teacher. She teaches ________ English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5467350" algn="l"/>
                <a:tab pos="6750050" algn="l"/>
                <a:tab pos="842962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our	B. us		C. we</a:t>
            </a:r>
            <a:endParaRPr lang="en-US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have got a book ________ the world. It’s from my sister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675132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                                B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from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C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about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29680" y="870620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950518" y="2167677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926482" y="3442057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709350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242170"/>
          </a:xfrm>
        </p:spPr>
        <p:txBody>
          <a:bodyPr/>
          <a:lstStyle/>
          <a:p>
            <a:pPr lvl="0"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</a:t>
            </a:r>
            <a:r>
              <a:rPr lang="en-US" altLang="zh-CN" sz="1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I’ve got a letter from China. What can you 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see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China?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The UN building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London Bridge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Changjiang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River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22798" y="908720"/>
            <a:ext cx="2736304" cy="481387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937949" y="880145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296362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303177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听力部分</a:t>
            </a: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</a:t>
            </a: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 听录音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判断下列图片与所听内容是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否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相符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7260" r="74725" b="58786"/>
          <a:stretch/>
        </p:blipFill>
        <p:spPr>
          <a:xfrm>
            <a:off x="1414686" y="2206692"/>
            <a:ext cx="1728192" cy="1294316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0659" t="7260" r="36264" b="56889"/>
          <a:stretch/>
        </p:blipFill>
        <p:spPr>
          <a:xfrm>
            <a:off x="1619006" y="4307693"/>
            <a:ext cx="1495907" cy="1295610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3539614" y="2776595"/>
            <a:ext cx="5128327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She has got a book about sports.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3539614" y="4653136"/>
            <a:ext cx="808776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Li Ming has got a computer. He often writes emails.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2330749" y="3505734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T</a:t>
            </a:r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2336286" y="5571076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T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1376946" y="3503787"/>
            <a:ext cx="198002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1</a:t>
            </a:r>
            <a:r>
              <a:rPr lang="en-US" altLang="zh-CN" b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0">
                <a:solidFill>
                  <a:srgbClr val="000000"/>
                </a:solidFill>
                <a:cs typeface="宋体" panose="02010600030101010101" pitchFamily="2" charset="-122"/>
              </a:rPr>
              <a:t>（</a:t>
            </a:r>
            <a:r>
              <a:rPr lang="zh-CN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　　</a:t>
            </a:r>
            <a:r>
              <a:rPr lang="zh-CN" altLang="zh-CN" b="0">
                <a:solidFill>
                  <a:srgbClr val="000000"/>
                </a:solidFill>
                <a:cs typeface="宋体" panose="02010600030101010101" pitchFamily="2" charset="-122"/>
              </a:rPr>
              <a:t>）</a:t>
            </a:r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1414686" y="5577446"/>
            <a:ext cx="198002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0" smtClean="0">
                <a:solidFill>
                  <a:srgbClr val="000000"/>
                </a:solidFill>
                <a:cs typeface="Times New Roman" panose="02020603050405020304" pitchFamily="18" charset="0"/>
              </a:rPr>
              <a:t>2</a:t>
            </a:r>
            <a:r>
              <a:rPr lang="en-US" altLang="zh-CN" b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0">
                <a:solidFill>
                  <a:srgbClr val="000000"/>
                </a:solidFill>
                <a:cs typeface="宋体" panose="02010600030101010101" pitchFamily="2" charset="-122"/>
              </a:rPr>
              <a:t>（</a:t>
            </a:r>
            <a:r>
              <a:rPr lang="zh-CN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　　</a:t>
            </a:r>
            <a:r>
              <a:rPr lang="zh-CN" altLang="zh-CN" b="0">
                <a:solidFill>
                  <a:srgbClr val="000000"/>
                </a:solidFill>
                <a:cs typeface="宋体" panose="02010600030101010101" pitchFamily="2" charset="-122"/>
              </a:rPr>
              <a:t>）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87048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  <p:bldP spid="13" grpId="0"/>
      <p:bldP spid="1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88850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九、 从方框中为下列句子选择相对应的答语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 they from Australia?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you often fly a kite?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 likes collecting stamps?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 you got a TV or a bike?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book have you got?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6950158" y="1412776"/>
            <a:ext cx="4896544" cy="3323987"/>
          </a:xfrm>
          <a:prstGeom prst="rect">
            <a:avLst/>
          </a:prstGeom>
          <a:ln w="190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860925" algn="l"/>
              </a:tabLst>
            </a:pPr>
            <a:r>
              <a:rPr lang="en-US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A. I’ve got a bike and a TV</a:t>
            </a:r>
            <a:r>
              <a:rPr lang="en-US" altLang="zh-CN" b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860925" algn="l"/>
              </a:tabLst>
            </a:pPr>
            <a:r>
              <a:rPr lang="en-US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B. Yes, they are</a:t>
            </a:r>
            <a:r>
              <a:rPr lang="en-US" altLang="zh-CN" b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860925" algn="l"/>
              </a:tabLst>
            </a:pPr>
            <a:r>
              <a:rPr lang="en-US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C. I’ve got a book about the US</a:t>
            </a:r>
            <a:r>
              <a:rPr lang="en-US" altLang="zh-CN" b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860925" algn="l"/>
              </a:tabLst>
            </a:pPr>
            <a:r>
              <a:rPr lang="en-US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D. Yes, I do</a:t>
            </a:r>
            <a:r>
              <a:rPr lang="en-US" altLang="zh-CN" b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860925" algn="l"/>
              </a:tabLst>
            </a:pPr>
            <a:r>
              <a:rPr lang="en-US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E. Xiaomei</a:t>
            </a:r>
            <a:r>
              <a:rPr lang="en-US" altLang="zh-CN" b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54063" y="1518692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954063" y="2167150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D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954063" y="2814484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/>
              <a:t>E</a:t>
            </a: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954063" y="3428327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/>
              <a:t>A</a:t>
            </a:r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948383" y="4040325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/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592483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  <p:bldP spid="8" grpId="0"/>
      <p:bldP spid="9" grpId="0"/>
      <p:bldP spid="1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26297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十、 从方框中选择合适的句子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补全对话。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are so many stamps. 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Yes, I do. And I have got some 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stamps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 my pen friend. 2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haven’t got any stamps. But I’ve 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got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 Chinese kites. Look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are beautiful. 3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645283" y="1844824"/>
            <a:ext cx="5184576" cy="3323987"/>
          </a:xfrm>
          <a:prstGeom prst="rect">
            <a:avLst/>
          </a:prstGeom>
          <a:ln w="190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860925" algn="l"/>
              </a:tabLst>
            </a:pPr>
            <a:r>
              <a:rPr lang="en-US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A. What about you?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860925" algn="l"/>
              </a:tabLst>
            </a:pPr>
            <a:r>
              <a:rPr lang="en-US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B. Are they from Australia?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860925" algn="l"/>
              </a:tabLst>
            </a:pPr>
            <a:r>
              <a:rPr lang="en-US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C. Do you often fly them?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860925" algn="l"/>
              </a:tabLst>
            </a:pPr>
            <a:r>
              <a:rPr lang="en-US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D. Who likes collecting stamps?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860925" algn="l"/>
              </a:tabLst>
            </a:pPr>
            <a:r>
              <a:rPr lang="en-US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E. Do you like collecting stamps?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270670" y="2204864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E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5303118" y="3453809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/>
              <a:t>A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4683621" y="5381104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/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095620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181162"/>
          </a:xfrm>
        </p:spPr>
        <p:txBody>
          <a:bodyPr/>
          <a:lstStyle/>
          <a:p>
            <a:pPr lvl="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Yes, they are. I often fly them in the park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 sounds good. But there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</a:t>
            </a:r>
          </a:p>
          <a:p>
            <a:pPr lvl="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also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 stamps on your desk. 4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Oh, my sister. And she has got about 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100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stamps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Yes. And now she collects Chinese stamps too. She wants to visit China some day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722862" y="2185814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D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1990750" y="4129916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/>
              <a:t>B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6645283" y="1412776"/>
            <a:ext cx="5184576" cy="3323987"/>
          </a:xfrm>
          <a:prstGeom prst="rect">
            <a:avLst/>
          </a:prstGeom>
          <a:ln w="190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860925" algn="l"/>
              </a:tabLst>
            </a:pPr>
            <a:r>
              <a:rPr lang="en-US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A. What about you?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860925" algn="l"/>
              </a:tabLst>
            </a:pPr>
            <a:r>
              <a:rPr lang="en-US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B. Are they from Australia?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860925" algn="l"/>
              </a:tabLst>
            </a:pPr>
            <a:r>
              <a:rPr lang="en-US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C. Do you often fly them?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860925" algn="l"/>
              </a:tabLst>
            </a:pPr>
            <a:r>
              <a:rPr lang="en-US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D. Who likes collecting stamps?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860925" algn="l"/>
              </a:tabLst>
            </a:pPr>
            <a:r>
              <a:rPr lang="en-US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E. Do you like collecting stamps?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01895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94950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十一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阅读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短文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选择正确的答案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120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双减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政策让很多同学的学习和生活发生了改变。有一位记者就此随机采访了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位同学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以下是这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位同学的回答。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342678" y="899195"/>
            <a:ext cx="2808312" cy="493924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284274" y="2695628"/>
            <a:ext cx="11639008" cy="2677656"/>
          </a:xfrm>
          <a:prstGeom prst="rect">
            <a:avLst/>
          </a:prstGeom>
          <a:ln w="190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just" eaLnBrk="1">
              <a:lnSpc>
                <a:spcPct val="150000"/>
              </a:lnSpc>
              <a:spcAft>
                <a:spcPts val="0"/>
              </a:spcAft>
              <a:tabLst>
                <a:tab pos="4860925" algn="l"/>
              </a:tabLst>
            </a:pPr>
            <a:r>
              <a:rPr lang="zh-CN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　　</a:t>
            </a:r>
            <a:r>
              <a:rPr lang="en-US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I’m Niu Haoran. I’m a pupil in Xinhua Primary School. I went home at 3</a:t>
            </a:r>
            <a:r>
              <a:rPr lang="zh-CN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：</a:t>
            </a:r>
            <a:r>
              <a:rPr lang="en-US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50 before. Now I go home at 5</a:t>
            </a:r>
            <a:r>
              <a:rPr lang="zh-CN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：</a:t>
            </a:r>
            <a:r>
              <a:rPr lang="en-US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00. I can finish my homework at school. Then I can go to my favourite soccer club. I can go to bed before 9</a:t>
            </a:r>
            <a:r>
              <a:rPr lang="zh-CN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：</a:t>
            </a:r>
            <a:r>
              <a:rPr lang="en-US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00 at night</a:t>
            </a:r>
            <a:r>
              <a:rPr lang="en-US" altLang="zh-CN" b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5994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303177"/>
          </a:xfrm>
          <a:ln w="19050">
            <a:solidFill>
              <a:schemeClr val="tx1"/>
            </a:solidFill>
          </a:ln>
        </p:spPr>
        <p:txBody>
          <a:bodyPr/>
          <a:lstStyle/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I’m Su Jing. Now I only play video games for one hour on weekends. I have to do other things. I find reading is more interesting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276872"/>
            <a:ext cx="11485848" cy="1303177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I’m Ma Li. I have less homework now. I’m not very tired every day. I have enough time to play the guitar after school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3851564"/>
            <a:ext cx="11485848" cy="1949508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I’m Zhang Yidan. It’s good to ban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禁止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video games on school days. It helps us to keep a good study habit and protect our eyesight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视力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I always go out with my mother and do sport together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6057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26297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is Niu Haoran’s favourite club?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The guitar club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The soccer club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The video game club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time does Niu Haoran go home now?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At 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50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At 5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At 9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3" name="矩形 2"/>
          <p:cNvSpPr/>
          <p:nvPr/>
        </p:nvSpPr>
        <p:spPr>
          <a:xfrm>
            <a:off x="967780" y="870620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967780" y="3439859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988963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18116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does Ma Li do after school now?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Does homework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Does sport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Plays the guitar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is more interesting for Su Jing now?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Playing video games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Reading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Doing sport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67780" y="3429000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946942" y="899861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219285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5958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many hours does Su Jing play video games on weekends?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One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Two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Four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44538" y="880145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747043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18116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十二、 阅读短文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选择正确的答案。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3740" algn="ctr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Chopsticks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Knives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Forks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Around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World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120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different parts of the world, people use different tools to eat their food. In Japan, most people use chopsticks. Chopsticks are two thin sticks made of wood, bamboo, or metal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金属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used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pick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up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food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rice,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noodles,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vegetables.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people,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using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chopsticks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difficult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first,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practice,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becomes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easier.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even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think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using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chopsticks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6637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242170"/>
          </a:xfrm>
        </p:spPr>
        <p:txBody>
          <a:bodyPr/>
          <a:lstStyle/>
          <a:p>
            <a:pPr indent="71120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Western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countries,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often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knife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fork.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knife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used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cut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food,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meat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or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bread,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fork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used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pick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up.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common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places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US,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Canada,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European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欧洲的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countries. Some people find knives and forks are easier to use than chopsticks, but others enjoy trying new ways to eat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6182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2"/>
          <a:srcRect l="65714" r="11429" b="62000"/>
          <a:stretch/>
        </p:blipFill>
        <p:spPr>
          <a:xfrm>
            <a:off x="910630" y="836712"/>
            <a:ext cx="1543029" cy="1368152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3142878" y="1475202"/>
            <a:ext cx="472590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</a:rPr>
              <a:t>I’ve got a bicycle from China.</a:t>
            </a:r>
            <a:endParaRPr lang="zh-CN" altLang="en-US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3"/>
          <a:srcRect b="21768"/>
          <a:stretch/>
        </p:blipFill>
        <p:spPr>
          <a:xfrm>
            <a:off x="861889" y="2622558"/>
            <a:ext cx="1794066" cy="1175119"/>
          </a:xfrm>
          <a:prstGeom prst="rect">
            <a:avLst/>
          </a:prstGeom>
        </p:spPr>
      </p:pic>
      <p:sp>
        <p:nvSpPr>
          <p:cNvPr id="10" name="矩形 9"/>
          <p:cNvSpPr/>
          <p:nvPr/>
        </p:nvSpPr>
        <p:spPr>
          <a:xfrm>
            <a:off x="3165351" y="3140968"/>
            <a:ext cx="3895618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Mary has got a pet bird.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4"/>
          <a:srcRect b="21026"/>
          <a:stretch/>
        </p:blipFill>
        <p:spPr>
          <a:xfrm>
            <a:off x="813463" y="4365105"/>
            <a:ext cx="1728192" cy="1512168"/>
          </a:xfrm>
          <a:prstGeom prst="rect">
            <a:avLst/>
          </a:prstGeom>
        </p:spPr>
      </p:pic>
      <p:sp>
        <p:nvSpPr>
          <p:cNvPr id="13" name="矩形 12"/>
          <p:cNvSpPr/>
          <p:nvPr/>
        </p:nvSpPr>
        <p:spPr>
          <a:xfrm>
            <a:off x="3142878" y="5022178"/>
            <a:ext cx="458644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</a:rPr>
              <a:t>My sister can play the piano.</a:t>
            </a:r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1642508" y="2131852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F</a:t>
            </a:r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1660614" y="5930532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F</a:t>
            </a:r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1618286" y="3816718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T</a:t>
            </a:r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687544" y="2118333"/>
            <a:ext cx="1980029" cy="440120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0" smtClean="0">
                <a:solidFill>
                  <a:srgbClr val="000000"/>
                </a:solidFill>
                <a:cs typeface="Times New Roman" panose="02020603050405020304" pitchFamily="18" charset="0"/>
              </a:rPr>
              <a:t>3</a:t>
            </a:r>
            <a:r>
              <a:rPr lang="en-US" altLang="zh-CN" b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0">
                <a:solidFill>
                  <a:srgbClr val="000000"/>
                </a:solidFill>
                <a:cs typeface="宋体" panose="02010600030101010101" pitchFamily="2" charset="-122"/>
              </a:rPr>
              <a:t>（</a:t>
            </a:r>
            <a:r>
              <a:rPr lang="zh-CN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　　</a:t>
            </a:r>
            <a:r>
              <a:rPr lang="zh-CN" altLang="zh-CN" b="0" smtClean="0">
                <a:solidFill>
                  <a:srgbClr val="000000"/>
                </a:solidFill>
                <a:cs typeface="宋体" panose="02010600030101010101" pitchFamily="2" charset="-122"/>
              </a:rPr>
              <a:t>）</a:t>
            </a:r>
            <a:endParaRPr lang="en-US" altLang="zh-CN" b="0" smtClean="0">
              <a:solidFill>
                <a:srgbClr val="000000"/>
              </a:solidFill>
              <a:cs typeface="宋体" panose="02010600030101010101" pitchFamily="2" charset="-122"/>
            </a:endParaRPr>
          </a:p>
          <a:p>
            <a:endParaRPr lang="en-US" altLang="zh-CN" b="0">
              <a:solidFill>
                <a:srgbClr val="000000"/>
              </a:solidFill>
            </a:endParaRPr>
          </a:p>
          <a:p>
            <a:endParaRPr lang="en-US" altLang="zh-CN" b="0" smtClean="0">
              <a:solidFill>
                <a:srgbClr val="000000"/>
              </a:solidFill>
            </a:endParaRPr>
          </a:p>
          <a:p>
            <a:endParaRPr lang="en-US" altLang="zh-CN" b="0">
              <a:solidFill>
                <a:srgbClr val="000000"/>
              </a:solidFill>
            </a:endParaRPr>
          </a:p>
          <a:p>
            <a:r>
              <a:rPr lang="en-US" altLang="zh-CN" b="0" smtClean="0">
                <a:solidFill>
                  <a:srgbClr val="000000"/>
                </a:solidFill>
                <a:cs typeface="Times New Roman" panose="02020603050405020304" pitchFamily="18" charset="0"/>
              </a:rPr>
              <a:t>4</a:t>
            </a:r>
            <a:r>
              <a:rPr lang="en-US" altLang="zh-CN" b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0">
                <a:solidFill>
                  <a:srgbClr val="000000"/>
                </a:solidFill>
                <a:cs typeface="宋体" panose="02010600030101010101" pitchFamily="2" charset="-122"/>
              </a:rPr>
              <a:t>（</a:t>
            </a:r>
            <a:r>
              <a:rPr lang="zh-CN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　　</a:t>
            </a:r>
            <a:r>
              <a:rPr lang="zh-CN" altLang="zh-CN" b="0" smtClean="0">
                <a:solidFill>
                  <a:srgbClr val="000000"/>
                </a:solidFill>
                <a:cs typeface="宋体" panose="02010600030101010101" pitchFamily="2" charset="-122"/>
              </a:rPr>
              <a:t>）</a:t>
            </a:r>
            <a:endParaRPr lang="en-US" altLang="zh-CN" b="0" smtClean="0">
              <a:solidFill>
                <a:srgbClr val="000000"/>
              </a:solidFill>
              <a:cs typeface="宋体" panose="02010600030101010101" pitchFamily="2" charset="-122"/>
            </a:endParaRPr>
          </a:p>
          <a:p>
            <a:endParaRPr lang="en-US" altLang="zh-CN" b="0">
              <a:solidFill>
                <a:srgbClr val="000000"/>
              </a:solidFill>
            </a:endParaRPr>
          </a:p>
          <a:p>
            <a:endParaRPr lang="en-US" altLang="zh-CN" b="0" smtClean="0">
              <a:solidFill>
                <a:srgbClr val="000000"/>
              </a:solidFill>
            </a:endParaRPr>
          </a:p>
          <a:p>
            <a:endParaRPr lang="en-US" altLang="zh-CN" b="0">
              <a:solidFill>
                <a:srgbClr val="000000"/>
              </a:solidFill>
            </a:endParaRPr>
          </a:p>
          <a:p>
            <a:endParaRPr lang="en-US" altLang="zh-CN" smtClean="0"/>
          </a:p>
          <a:p>
            <a:r>
              <a:rPr lang="en-US" altLang="zh-CN" b="0" smtClean="0">
                <a:solidFill>
                  <a:srgbClr val="000000"/>
                </a:solidFill>
                <a:cs typeface="Times New Roman" panose="02020603050405020304" pitchFamily="18" charset="0"/>
              </a:rPr>
              <a:t>5</a:t>
            </a:r>
            <a:r>
              <a:rPr lang="en-US" altLang="zh-CN" b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0">
                <a:solidFill>
                  <a:srgbClr val="000000"/>
                </a:solidFill>
                <a:cs typeface="宋体" panose="02010600030101010101" pitchFamily="2" charset="-122"/>
              </a:rPr>
              <a:t>（</a:t>
            </a:r>
            <a:r>
              <a:rPr lang="zh-CN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　　</a:t>
            </a:r>
            <a:r>
              <a:rPr lang="zh-CN" altLang="zh-CN" b="0">
                <a:solidFill>
                  <a:srgbClr val="000000"/>
                </a:solidFill>
                <a:cs typeface="宋体" panose="02010600030101010101" pitchFamily="2" charset="-122"/>
              </a:rPr>
              <a:t>）</a:t>
            </a:r>
            <a:endParaRPr lang="en-US" altLang="zh-CN" b="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47086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/>
      <p:bldP spid="13" grpId="0"/>
      <p:bldP spid="15" grpId="0"/>
      <p:bldP spid="16" grpId="0"/>
      <p:bldP spid="18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23987"/>
          </a:xfrm>
        </p:spPr>
        <p:txBody>
          <a:bodyPr/>
          <a:lstStyle/>
          <a:p>
            <a:pPr indent="71120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parts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world,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their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hands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eat.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example,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India,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often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eat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their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right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hand.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bread,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naan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印度</a:t>
            </a:r>
            <a:r>
              <a:rPr lang="zh-CN" altLang="zh-CN" spc="-8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薄饼</a:t>
            </a:r>
            <a:r>
              <a:rPr lang="zh-CN" altLang="zh-CN" spc="-8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spc="-8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pc="-8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pc="-8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spc="-8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pc="-8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scoop</a:t>
            </a:r>
            <a:r>
              <a:rPr lang="en-US" altLang="zh-CN" spc="-8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pc="-8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up</a:t>
            </a:r>
            <a:r>
              <a:rPr lang="zh-CN" altLang="zh-CN" spc="-8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pc="-8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铲起</a:t>
            </a:r>
            <a:r>
              <a:rPr lang="zh-CN" altLang="zh-CN" spc="-8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pc="-8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舀上来</a:t>
            </a:r>
            <a:r>
              <a:rPr lang="zh-CN" altLang="zh-CN" spc="-8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spc="-8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pc="-8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food.</a:t>
            </a:r>
            <a:r>
              <a:rPr lang="en-US" altLang="zh-CN" spc="-8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pc="-8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spc="-8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pc="-8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Ethiopia</a:t>
            </a:r>
            <a:r>
              <a:rPr lang="zh-CN" altLang="zh-CN" spc="-8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pc="-8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埃塞俄比亚</a:t>
            </a:r>
            <a:r>
              <a:rPr lang="zh-CN" altLang="zh-CN" spc="-8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spc="-8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pc="-8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type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flatbread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called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injera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英吉拉饼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pick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up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their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meals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9492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595839"/>
          </a:xfrm>
        </p:spPr>
        <p:txBody>
          <a:bodyPr/>
          <a:lstStyle/>
          <a:p>
            <a:pPr lvl="0" indent="71120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matter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tool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use,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most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important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thing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enjoy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food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respect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others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eat.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fun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learn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about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different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cultures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try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new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things.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Maybe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try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using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chopsticks,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knife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fork,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or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even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hands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eat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next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meal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2082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24653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main idea of the passage is 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How to use chopsticks correctly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Different tools people use to eat around the world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Why knives and forks are better than chopsticks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D. The history of eating tools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63588" y="880145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778242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24653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Chopsticks are made of ________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plastic and metal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glass and stone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wood, bamboo, or metal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D. paper and cloth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39205" y="870620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5411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 people find chopsticks are difficult to use at first because 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________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they are too heavy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they are not good for picking up food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they are only used in Japan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D. they require practice to hold correctly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67780" y="880145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D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503881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88850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someone moves from the US to Japan, what might they need to 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learn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How to use a knife and fork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How to eat with their hands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How to use chopsticks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D. How to cook Japanese food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29680" y="880145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616951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26297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十三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1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书面表达。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1200"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你的同桌是男生还是女生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她喜欢什么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有什么兴趣爱好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请写一写你和同桌的不同并画一幅他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她的画相。不少于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句话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_______________________________________________________________</a:t>
            </a:r>
          </a:p>
          <a:p>
            <a:pPr algn="dist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_______________________________________________________________</a:t>
            </a:r>
          </a:p>
          <a:p>
            <a:pPr algn="dist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_______________________________________________________________</a:t>
            </a:r>
          </a:p>
          <a:p>
            <a:pPr algn="dist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_______________________________________________________________</a:t>
            </a:r>
          </a:p>
          <a:p>
            <a:pPr algn="dist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_______________________________________________________________</a:t>
            </a: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342678" y="908720"/>
            <a:ext cx="2664296" cy="459846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2617862"/>
            <a:ext cx="11485848" cy="332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714375" algn="dist"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name is Wang Gang.I’m eleven years old.I come from Qingdao.</a:t>
            </a:r>
          </a:p>
          <a:p>
            <a:pPr algn="dist"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I’m tall and fat.I can speak English.I like reading and collecting stamps.</a:t>
            </a: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deskmate is Wang Xin.She is 12 years old.She comes from Beijing.She is tall and thin.She can speak French.She has many hobbies.Dancing, singing and drawing are her favourite.She is a lovely and beautiful girl.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61356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 bwMode="auto">
          <a:xfrm>
            <a:off x="1270670" y="980728"/>
            <a:ext cx="9721080" cy="3456384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9443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929337"/>
            <a:ext cx="11485848" cy="4534831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29337"/>
            <a:ext cx="11485848" cy="4534831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描写人的写作方法</a:t>
            </a:r>
            <a:endParaRPr lang="zh-CN" altLang="zh-CN" sz="105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写作思路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确定对比维度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学习习惯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如笔记方式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作业速度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、兴趣爱好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运动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艺术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阅读等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、性格特点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活泼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安静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幽默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具体化细节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用具体事例代替抽象描述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例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不说</a:t>
            </a:r>
            <a:r>
              <a:rPr lang="en-US" altLang="zh-CN" b="1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他爱运动</a:t>
            </a:r>
            <a:r>
              <a:rPr lang="en-US" altLang="zh-CN" b="1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说</a:t>
            </a:r>
            <a:r>
              <a:rPr lang="en-US" altLang="zh-CN" b="1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他每天课后打篮球</a:t>
            </a:r>
            <a:r>
              <a:rPr lang="en-US" altLang="zh-CN" b="1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结构框架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开头引入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句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兴趣描写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句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105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差异对比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句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总结感受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句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clrChange>
              <a:clrFrom>
                <a:srgbClr val="E8F6FD"/>
              </a:clrFrom>
              <a:clrTo>
                <a:srgbClr val="E8F6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62558" y="875913"/>
            <a:ext cx="2160240" cy="7069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5497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 听录音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判断下列句子与所听内容是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否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相符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We’ve got a letter from New York, but it’s not from Daming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are from Beijing, China, so we are all Chinese people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22598" y="1989698"/>
            <a:ext cx="940676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We’ve got a letter from New York, but it’s not from Daming.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622598" y="3294509"/>
            <a:ext cx="907300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We are from Beijing, China, so we are all Chinese people.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967780" y="1521346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T</a:t>
            </a: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967780" y="2814459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T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227739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8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23987"/>
          </a:xfrm>
        </p:spPr>
        <p:txBody>
          <a:bodyPr/>
          <a:lstStyle/>
          <a:p>
            <a:pPr lvl="0"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Please write to me and we can be pen friends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860925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lvl="0"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Amy says she will write to him soon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860925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lvl="0"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 you got a knife and fork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03548" y="1350293"/>
            <a:ext cx="698477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Please call me and we can be phone friends.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603548" y="2636912"/>
            <a:ext cx="5589992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Amy says she will write to me soon.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603548" y="3915916"/>
            <a:ext cx="4935967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Have you got a knife and fork?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982638" y="2174612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F</a:t>
            </a:r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946642" y="3461231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T</a:t>
            </a:r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986483" y="860445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F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223593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8" grpId="0"/>
      <p:bldP spid="10" grpId="0"/>
      <p:bldP spid="12" grpId="0"/>
      <p:bldP spid="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5958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 听录音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根据所听内容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选出合适的答语。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Yes, I have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No, I haven’t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I’ve got a Chinese kite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50590" y="3314700"/>
            <a:ext cx="794375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Have you got a Chinese kite or a Japanese kite?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944538" y="1520819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25916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94950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Yes, I have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No, I don’t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I’ve got a book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41648" y="2627387"/>
            <a:ext cx="5586786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Have you got a book about the US?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929680" y="880592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260528"/>
            <a:ext cx="11485848" cy="1949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I often fly a kite in the morning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eaLnBrk="1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I often fly a kite with my sister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eaLnBrk="1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I often fly a kite in the park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69640" y="5210036"/>
            <a:ext cx="480766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</a:rPr>
              <a:t>Where do you often fly a kite?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944538" y="3389220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400341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94950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No, I haven’t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Yes, he has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No, she hasn’t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50590" y="2638478"/>
            <a:ext cx="765571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Has your brother got a book about Australia?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973113" y="886137"/>
            <a:ext cx="51328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 </a:t>
            </a:r>
            <a:endParaRPr lang="zh-CN" altLang="en-US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369306"/>
            <a:ext cx="11485848" cy="1949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She comes from the US. 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eaLnBrk="1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He comes from American. 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eaLnBrk="1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They come from Canada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694606" y="5282624"/>
            <a:ext cx="4477380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Where does she come from?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935013" y="3503035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270437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四、 听录音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根据所听内容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选择正确的答案。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1334598"/>
            <a:ext cx="11485848" cy="32465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714375"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Hello.My name is Tom.I’m 11 years old.I live in New York, but I’m not American.I’m from Canada.I love Chinese culture.I have got many Chinese things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red dragon kite, some stamps from Beijing, and even chopsticks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using chopsticks is difficult for me.I want to visit China next year.Can you be my pen friend?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867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121</TotalTime>
  <Words>2720</Words>
  <Application>Microsoft Office PowerPoint</Application>
  <PresentationFormat>自定义</PresentationFormat>
  <Paragraphs>288</Paragraphs>
  <Slides>38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38</vt:i4>
      </vt:variant>
    </vt:vector>
  </HeadingPairs>
  <TitlesOfParts>
    <vt:vector size="45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Microsoft</cp:lastModifiedBy>
  <cp:revision>361</cp:revision>
  <dcterms:created xsi:type="dcterms:W3CDTF">2020-11-06T05:24:00Z</dcterms:created>
  <dcterms:modified xsi:type="dcterms:W3CDTF">2025-06-30T08:51:18Z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